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8" autoAdjust="0"/>
  </p:normalViewPr>
  <p:slideViewPr>
    <p:cSldViewPr>
      <p:cViewPr varScale="1">
        <p:scale>
          <a:sx n="75" d="100"/>
          <a:sy n="75" d="100"/>
        </p:scale>
        <p:origin x="29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30.08.2022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30.08.2022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30.08.2022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30.08.2022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30.08.2022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30.08.2022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ru.calameo.com/read/004954053fa6e09b04de5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4294967295"/>
          </p:nvPr>
        </p:nvSpPr>
        <p:spPr>
          <a:xfrm>
            <a:off x="250825" y="332656"/>
            <a:ext cx="8893175" cy="576016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6000" dirty="0" smtClean="0"/>
              <a:t>«</a:t>
            </a:r>
            <a:r>
              <a:rPr lang="ru-RU" sz="6000" b="1" dirty="0" smtClean="0"/>
              <a:t>Клубные объединения для людей </a:t>
            </a:r>
          </a:p>
          <a:p>
            <a:pPr marL="0" lvl="2" indent="0" algn="ctr">
              <a:buNone/>
            </a:pPr>
            <a:r>
              <a:rPr lang="ru-RU" sz="6000" b="1" dirty="0" smtClean="0"/>
              <a:t>старшего </a:t>
            </a:r>
            <a:r>
              <a:rPr lang="ru-RU" sz="6000" b="1" dirty="0" smtClean="0"/>
              <a:t>возраста </a:t>
            </a:r>
          </a:p>
          <a:p>
            <a:pPr algn="ctr">
              <a:buNone/>
            </a:pPr>
            <a:r>
              <a:rPr lang="ru-RU" sz="6000" b="1" dirty="0" smtClean="0"/>
              <a:t>в библиотеке</a:t>
            </a:r>
            <a:r>
              <a:rPr lang="ru-RU" sz="6000" b="1" dirty="0" smtClean="0"/>
              <a:t>»</a:t>
            </a:r>
            <a:endParaRPr lang="ru-RU" sz="6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131840" y="6215082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Ангарск, 2022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 txBox="1">
            <a:spLocks/>
          </p:cNvSpPr>
          <p:nvPr/>
        </p:nvSpPr>
        <p:spPr>
          <a:xfrm>
            <a:off x="685800" y="188640"/>
            <a:ext cx="7772400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3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1628800"/>
            <a:ext cx="78878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https://189131.selcdn.ru/leonardo/uploadsForSiteId/30517/content/358ede6f-37e6-4c04-a8fa-094f3efa9301.pdf</a:t>
            </a:r>
            <a:endParaRPr lang="ru-RU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57158" y="908720"/>
            <a:ext cx="79592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Клубы по интересам в библиотеке – территория увлечений: </a:t>
            </a:r>
            <a:r>
              <a:rPr lang="ru-RU" sz="2000" smtClean="0"/>
              <a:t>методические рекомендации/ </a:t>
            </a:r>
            <a:r>
              <a:rPr lang="ru-RU" sz="2000" dirty="0" smtClean="0"/>
              <a:t>.- </a:t>
            </a:r>
            <a:r>
              <a:rPr lang="ru-RU" sz="2000" smtClean="0"/>
              <a:t>Режим доступа: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2420888"/>
            <a:ext cx="82809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Клубы по интересам в библиотеках: методика организации и работы / </a:t>
            </a:r>
            <a:r>
              <a:rPr lang="ru-RU" dirty="0" err="1" smtClean="0"/>
              <a:t>Муницип</a:t>
            </a:r>
            <a:r>
              <a:rPr lang="ru-RU" dirty="0" smtClean="0"/>
              <a:t>. бюджет. учреждение культуры «ЦБС </a:t>
            </a:r>
            <a:r>
              <a:rPr lang="ru-RU" dirty="0" err="1" smtClean="0"/>
              <a:t>Яковлевского</a:t>
            </a:r>
            <a:r>
              <a:rPr lang="ru-RU" dirty="0" smtClean="0"/>
              <a:t> городского округа» ; </a:t>
            </a:r>
            <a:r>
              <a:rPr lang="ru-RU" dirty="0" err="1" smtClean="0"/>
              <a:t>Метод.-библиогр</a:t>
            </a:r>
            <a:r>
              <a:rPr lang="ru-RU" dirty="0" smtClean="0"/>
              <a:t>. отд. ; сост. Т. А. Сергеева ; </a:t>
            </a:r>
            <a:r>
              <a:rPr lang="ru-RU" dirty="0" err="1" smtClean="0"/>
              <a:t>оформ</a:t>
            </a:r>
            <a:r>
              <a:rPr lang="ru-RU" dirty="0" smtClean="0"/>
              <a:t>. обл. Т. С. </a:t>
            </a:r>
            <a:r>
              <a:rPr lang="ru-RU" dirty="0" err="1" smtClean="0"/>
              <a:t>Лаздовская</a:t>
            </a:r>
            <a:r>
              <a:rPr lang="ru-RU" dirty="0" smtClean="0"/>
              <a:t>. — Строитель, 2020. — 40 с. Режим доступа:</a:t>
            </a:r>
          </a:p>
          <a:p>
            <a:r>
              <a:rPr lang="ru-RU" dirty="0" smtClean="0"/>
              <a:t>-</a:t>
            </a:r>
            <a:r>
              <a:rPr lang="en-US" dirty="0" smtClean="0"/>
              <a:t> file:///C:/Users/</a:t>
            </a:r>
            <a:r>
              <a:rPr lang="ru-RU" dirty="0" smtClean="0"/>
              <a:t>Пользователь/</a:t>
            </a:r>
            <a:r>
              <a:rPr lang="en-US" dirty="0" smtClean="0"/>
              <a:t>Downloads/interes_2020.pdf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4005063"/>
            <a:ext cx="84969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Клубы по интересам: методические материалы по организации досуга читателей в помощь библиотекарям [Электронный ресурс] / </a:t>
            </a:r>
            <a:r>
              <a:rPr lang="ru-RU" dirty="0" err="1" smtClean="0"/>
              <a:t>инновац.-метод.отдел</a:t>
            </a:r>
            <a:r>
              <a:rPr lang="ru-RU" dirty="0" smtClean="0"/>
              <a:t> ЦГБ им. Н.А.Некрасова . – Краснодар, 2016. – 11с. – Режим доступа: </a:t>
            </a:r>
            <a:r>
              <a:rPr lang="ru-RU" dirty="0" smtClean="0">
                <a:hlinkClick r:id="rId2"/>
              </a:rPr>
              <a:t>https://ru.calameo.com/read/004954053fa6e09b04de5</a:t>
            </a:r>
            <a:endParaRPr lang="ru-RU" dirty="0" smtClean="0"/>
          </a:p>
          <a:p>
            <a:r>
              <a:rPr lang="ru-RU" dirty="0" smtClean="0"/>
              <a:t> Козловская Л.И. Основы социально-культурных технологий [Электронный ресурс] : учебное пособие / Л.И. </a:t>
            </a:r>
          </a:p>
          <a:p>
            <a:r>
              <a:rPr lang="ru-RU" dirty="0" smtClean="0"/>
              <a:t>Козловская, О.В. Рогачева, Е.В. Рябова, Н. В. </a:t>
            </a:r>
            <a:r>
              <a:rPr lang="ru-RU" dirty="0" err="1" smtClean="0"/>
              <a:t>Самерсова</a:t>
            </a:r>
            <a:r>
              <a:rPr lang="ru-RU" dirty="0" smtClean="0"/>
              <a:t> . – Минск, 2014. – Режим доступа: </a:t>
            </a:r>
          </a:p>
          <a:p>
            <a:r>
              <a:rPr lang="ru-RU" dirty="0" smtClean="0"/>
              <a:t>http://zinref.ru/000_uchebniki/02700kultura/002_TEKhNOLOGII_s ocial_kultur_deateln_kozlovskaia_2014/001.htm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889844"/>
            <a:ext cx="756084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/>
          </a:p>
          <a:p>
            <a:endParaRPr lang="ru-RU" sz="2000" dirty="0" smtClean="0"/>
          </a:p>
          <a:p>
            <a:r>
              <a:rPr lang="ru-RU" sz="2000" dirty="0" smtClean="0"/>
              <a:t>1. Клубные объединения для людей старшего возраста в библиотеке:</a:t>
            </a:r>
          </a:p>
          <a:p>
            <a:r>
              <a:rPr lang="ru-RU" sz="2000" dirty="0" smtClean="0"/>
              <a:t>цели создания, направления работы </a:t>
            </a:r>
          </a:p>
          <a:p>
            <a:r>
              <a:rPr lang="ru-RU" sz="2000" dirty="0" smtClean="0"/>
              <a:t>Моисеева Л.И., ведущий</a:t>
            </a:r>
          </a:p>
          <a:p>
            <a:r>
              <a:rPr lang="ru-RU" sz="2000" dirty="0" smtClean="0"/>
              <a:t>библиотекарь ЦГБ МБУК «ЦБС»</a:t>
            </a:r>
          </a:p>
          <a:p>
            <a:r>
              <a:rPr lang="ru-RU" sz="2000" dirty="0" smtClean="0"/>
              <a:t>2. Пароль к долголетию: общение; культурный досуг; образование</a:t>
            </a:r>
          </a:p>
          <a:p>
            <a:r>
              <a:rPr lang="ru-RU" sz="2000" dirty="0" smtClean="0"/>
              <a:t>Нечаева В.Н., главный библиотекарь ЦГБ МБУК «ЦБС»</a:t>
            </a:r>
          </a:p>
          <a:p>
            <a:r>
              <a:rPr lang="ru-RU" sz="2000" dirty="0" smtClean="0"/>
              <a:t>3. Творческие клубы в библиотеке: работа клуба «Калейдоскоп»</a:t>
            </a:r>
          </a:p>
          <a:p>
            <a:r>
              <a:rPr lang="ru-RU" sz="2000" dirty="0" err="1" smtClean="0"/>
              <a:t>Понякова</a:t>
            </a:r>
            <a:r>
              <a:rPr lang="ru-RU" sz="2000" dirty="0" smtClean="0"/>
              <a:t> О.Н., заведующий библиотекой №5 МБУК «ЦБС»</a:t>
            </a:r>
          </a:p>
          <a:p>
            <a:r>
              <a:rPr lang="ru-RU" sz="2000" dirty="0" smtClean="0"/>
              <a:t>4. Клубные объединения в библиотеке: путь самореализации для</a:t>
            </a:r>
          </a:p>
          <a:p>
            <a:r>
              <a:rPr lang="ru-RU" sz="2000" dirty="0" smtClean="0"/>
              <a:t>пожилых людей. </a:t>
            </a:r>
          </a:p>
          <a:p>
            <a:r>
              <a:rPr lang="ru-RU" sz="2000" dirty="0" err="1" smtClean="0"/>
              <a:t>Казина</a:t>
            </a:r>
            <a:r>
              <a:rPr lang="ru-RU" sz="2000" dirty="0" smtClean="0"/>
              <a:t> Е. А. , главный библиотекарь Библиотека №3 им. Л. Беспрозванного МБУК «ЦБС».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195736" y="980728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Программа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79912" y="476672"/>
            <a:ext cx="49685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Клуб при библиотеке – это добровольное объединение читателей, имеющих общие или близкие познавательные, эстетические интересы, основным средством удовлетворения которых служит книга, чтение.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3789040"/>
            <a:ext cx="799288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Главная задача клубов – продвижение литературы и руководство чтением, привлечение населения к активному пользованию услугами библиотеки. Деятельность всех клубов по интересам направлена на то, чтобы дать возможность для самореализации, получения новых знаний и навыков, найти интересных собеседников,, полезно провести время. Клубы по интересам оперативно шагают в ногу со временем, дают возможность соединить чтение с творческой деятельностью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141277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9" name="Picture 1" descr="C:\Users\Пользователь\Desktop\Проект Цветотерапия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620688"/>
            <a:ext cx="2808312" cy="2520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2"/>
            <a:ext cx="828092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Функции клуба по интересам: 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</a:t>
            </a:r>
            <a:r>
              <a:rPr lang="ru-RU" sz="2400" b="1" dirty="0" smtClean="0"/>
              <a:t>самообразовательная</a:t>
            </a:r>
            <a:r>
              <a:rPr lang="ru-RU" sz="2400" dirty="0" smtClean="0"/>
              <a:t> </a:t>
            </a:r>
          </a:p>
          <a:p>
            <a:r>
              <a:rPr lang="ru-RU" sz="2400" dirty="0" smtClean="0"/>
              <a:t>(обязательное условие работы библиотечных клубов по интересам - продвижение литературы, стимулирование читательской и познавательной деятельности); 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</a:t>
            </a:r>
            <a:r>
              <a:rPr lang="ru-RU" sz="2400" b="1" dirty="0" smtClean="0"/>
              <a:t>организация досуга </a:t>
            </a:r>
          </a:p>
          <a:p>
            <a:r>
              <a:rPr lang="ru-RU" sz="2400" dirty="0" smtClean="0"/>
              <a:t>(отдых, способ проведения свободного времени); 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/>
              <a:t> коммуникативная </a:t>
            </a:r>
          </a:p>
          <a:p>
            <a:r>
              <a:rPr lang="ru-RU" sz="2400" dirty="0" smtClean="0"/>
              <a:t>(межличностное общение). Клуб по интересам - малая группа, членов которой объединяют общие интересы; 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</a:t>
            </a:r>
            <a:r>
              <a:rPr lang="ru-RU" sz="2400" b="1" dirty="0" smtClean="0"/>
              <a:t>творческая</a:t>
            </a:r>
          </a:p>
          <a:p>
            <a:r>
              <a:rPr lang="ru-RU" sz="2400" dirty="0" smtClean="0"/>
              <a:t> (самовыражение). Наиболее полно выражается в клубах по интересам с элементами самодеятельного творчества.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764705"/>
            <a:ext cx="79208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Этапы создания клуба по интересам: </a:t>
            </a:r>
          </a:p>
          <a:p>
            <a:r>
              <a:rPr lang="ru-RU" b="1" dirty="0" smtClean="0"/>
              <a:t>Первый этап </a:t>
            </a:r>
            <a:r>
              <a:rPr lang="ru-RU" dirty="0" smtClean="0"/>
              <a:t>– принятие решения о создании клуба. Инициатива может исходить как от читателей, так и от библиотекарей. Творческий библиотекарь сумеет организовать деятельность клуба так, чтобы он стал интересным, желанным местом проведения свободного времени для читателей. </a:t>
            </a: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2564903"/>
            <a:ext cx="77048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Второй этап </a:t>
            </a:r>
            <a:r>
              <a:rPr lang="ru-RU" dirty="0" smtClean="0"/>
              <a:t>– организация творческих контактов, установление связей с учреждениями, которые могут быть полезны в деятельности клуба. Обязательно должна быть налажена связь с местными средствами массовой информации. Творческие контакты со СМИ обеспечат рекламу, объявление об очередном заседании, информацию о прошедшем мероприятии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4437112"/>
            <a:ext cx="75608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Третий этап </a:t>
            </a:r>
            <a:r>
              <a:rPr lang="ru-RU" dirty="0" smtClean="0"/>
              <a:t>– выявление и привлечение читателей к деятельности клуба. С этой целью библиотека должна развернуть грамотную </a:t>
            </a:r>
            <a:r>
              <a:rPr lang="ru-RU" dirty="0" err="1" smtClean="0"/>
              <a:t>PRкампанию</a:t>
            </a:r>
            <a:r>
              <a:rPr lang="ru-RU" dirty="0" smtClean="0"/>
              <a:t>. В комплексе необходимо провести опрос читателей, выявившее не только желаемую проблематику клуба, но и формы проведения заседаний, удобное время работы и т.д. Необходимо собрать как можно больше пожеланий читателей, изучить их интересы, чтобы в наибольшей мере соответствовать их ожиданиям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84249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Четвертый этап </a:t>
            </a:r>
            <a:r>
              <a:rPr lang="ru-RU" dirty="0" smtClean="0"/>
              <a:t>– разработка символики и атрибутики. С современных позиций ее можно и нужно рассматривать как часть рекламы. Необходимо разработать атрибутику клуба - эмблему, девиз, устав, даже гимн. Многие библиотеки объявляют конкурсы с призами за лучший проект. Психологи считают, что наличие символики, атрибутики позволяет чувствовать себя членом какого-то сообщества, способствует сплочению группы.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2274838"/>
            <a:ext cx="86793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Пятый этап </a:t>
            </a:r>
            <a:r>
              <a:rPr lang="ru-RU" dirty="0" smtClean="0"/>
              <a:t>– выбор председателя, членов совета, актива. Организационная структура клуба по интересам состоит из нескольких компонентов: руководитель, председатель, совет (актив) клуба, члены клуба, объект воздействия (участники клубных мероприятий).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3573016"/>
            <a:ext cx="84249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Шестой этап </a:t>
            </a:r>
            <a:r>
              <a:rPr lang="ru-RU" dirty="0" smtClean="0"/>
              <a:t>– планирование работы клуба. План работы – с целью эффективной организации работы клубного объединения руководителем клуба составляется план работы на определенный временной отрезок, как правило, на год. В нем указывают наименования мероприятий, срок исполнения, ответственное лицо, отметка о выполнении. Дневник клуба – это документ учета всего, что проводится клубом: заседания, встречи, экскурсии, выставки и т.д.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548680"/>
            <a:ext cx="796039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Седьмой этап </a:t>
            </a:r>
            <a:r>
              <a:rPr lang="ru-RU" dirty="0" smtClean="0"/>
              <a:t>– разработка основных форм заседаний клубов. Вся видимая часть деятельности клубов – его заседания. Как показала практика, наиболее плодотворна деятельность тех клубов, заседания которых разнообразны, не похожи друг на друга. Они могут проходить в форме различных массовых мероприятий, традиционных и новых, активных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2551837"/>
            <a:ext cx="803240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Восьмой этап </a:t>
            </a:r>
            <a:r>
              <a:rPr lang="ru-RU" dirty="0" smtClean="0"/>
              <a:t>– это продвижение книги и чтения, стимулирование читательской и познавательной деятельности. Это обязательное условие функционирования библиотечных клубов по интересам – то, что определяет его специфику.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3861048"/>
            <a:ext cx="79609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Девятый этап </a:t>
            </a:r>
            <a:r>
              <a:rPr lang="ru-RU" dirty="0" smtClean="0"/>
              <a:t>– распределение обязанностей между отделами библиотеки. В деятельности клубов по интересам должна принимать участие вся библиотека. Это одна из сложных форм массовой работы. Она требует постоянного внимания, регулярности, заботы о клубе.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20688"/>
            <a:ext cx="691276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Регламентирующая документация клуба по интересам </a:t>
            </a:r>
          </a:p>
          <a:p>
            <a:pPr algn="ctr"/>
            <a:endParaRPr lang="ru-RU" sz="2800" b="1" dirty="0" smtClean="0"/>
          </a:p>
          <a:p>
            <a:r>
              <a:rPr lang="ru-RU" sz="2800" dirty="0" smtClean="0"/>
              <a:t>Библиотека, организующая любительское объединение должна иметь:</a:t>
            </a:r>
          </a:p>
          <a:p>
            <a:r>
              <a:rPr lang="ru-RU" sz="2800" dirty="0" smtClean="0"/>
              <a:t> Паспорт клуба;</a:t>
            </a:r>
          </a:p>
          <a:p>
            <a:r>
              <a:rPr lang="ru-RU" sz="2800" dirty="0" smtClean="0"/>
              <a:t> Устав (положение) о клубе; </a:t>
            </a:r>
          </a:p>
          <a:p>
            <a:r>
              <a:rPr lang="ru-RU" sz="2800" dirty="0" smtClean="0"/>
              <a:t>Программу и планы работы клуба;</a:t>
            </a:r>
          </a:p>
          <a:p>
            <a:r>
              <a:rPr lang="ru-RU" sz="2800" dirty="0" smtClean="0"/>
              <a:t>Список членов совета клуба;</a:t>
            </a:r>
          </a:p>
          <a:p>
            <a:r>
              <a:rPr lang="ru-RU" sz="2800" dirty="0" smtClean="0"/>
              <a:t>Список членов клуба;</a:t>
            </a:r>
          </a:p>
          <a:p>
            <a:r>
              <a:rPr lang="ru-RU" sz="2800" dirty="0" smtClean="0"/>
              <a:t>Журнал учета работы; </a:t>
            </a:r>
            <a:endParaRPr lang="ru-RU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12776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Направления работы</a:t>
            </a:r>
          </a:p>
          <a:p>
            <a:pPr algn="ctr"/>
            <a:r>
              <a:rPr lang="ru-RU" sz="3200" dirty="0" smtClean="0"/>
              <a:t> </a:t>
            </a:r>
          </a:p>
          <a:p>
            <a:pPr algn="ctr"/>
            <a:r>
              <a:rPr lang="ru-RU" sz="3200" dirty="0" smtClean="0"/>
              <a:t>Клубы общения</a:t>
            </a:r>
          </a:p>
          <a:p>
            <a:pPr algn="ctr"/>
            <a:r>
              <a:rPr lang="ru-RU" sz="3200" dirty="0" smtClean="0"/>
              <a:t>Просветительские</a:t>
            </a:r>
          </a:p>
          <a:p>
            <a:pPr algn="ctr"/>
            <a:r>
              <a:rPr lang="ru-RU" sz="3200" dirty="0" smtClean="0"/>
              <a:t>Образовательные</a:t>
            </a:r>
          </a:p>
          <a:p>
            <a:pPr algn="ctr"/>
            <a:r>
              <a:rPr lang="ru-RU" sz="3200" dirty="0" smtClean="0"/>
              <a:t>Творческие</a:t>
            </a:r>
            <a:endParaRPr lang="ru-RU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1938</TotalTime>
  <Words>966</Words>
  <Application>Microsoft Office PowerPoint</Application>
  <PresentationFormat>Экран (4:3)</PresentationFormat>
  <Paragraphs>62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 2</vt:lpstr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общественных движений в современной России</dc:title>
  <dc:creator>Вольт-38</dc:creator>
  <cp:lastModifiedBy>Пользователь</cp:lastModifiedBy>
  <cp:revision>80</cp:revision>
  <dcterms:created xsi:type="dcterms:W3CDTF">2021-03-08T11:44:01Z</dcterms:created>
  <dcterms:modified xsi:type="dcterms:W3CDTF">2022-08-30T02:43:10Z</dcterms:modified>
</cp:coreProperties>
</file>